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0" r:id="rId15"/>
    <p:sldId id="271" r:id="rId16"/>
    <p:sldId id="272" r:id="rId17"/>
    <p:sldId id="273" r:id="rId18"/>
    <p:sldId id="26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8" d="100"/>
          <a:sy n="138" d="100"/>
        </p:scale>
        <p:origin x="-104" y="-6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8E80666-FB37-4B36-9149-507F3B0178E3}" type="datetimeFigureOut">
              <a:rPr lang="en-US" smtClean="0"/>
              <a:pPr/>
              <a:t>4/11/11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en-US" dirty="0" smtClean="0"/>
              <a:t>By: Brandi </a:t>
            </a:r>
            <a:r>
              <a:rPr lang="en-US" dirty="0" err="1" smtClean="0"/>
              <a:t>Barnhill,RN,BSN</a:t>
            </a:r>
            <a:endParaRPr lang="en-US" dirty="0" smtClean="0"/>
          </a:p>
          <a:p>
            <a:r>
              <a:rPr lang="en-US" dirty="0" smtClean="0"/>
              <a:t>      Melissa </a:t>
            </a:r>
            <a:r>
              <a:rPr lang="en-US" dirty="0" err="1" smtClean="0"/>
              <a:t>Cummins,RN,BSN</a:t>
            </a:r>
            <a:endParaRPr lang="en-US" dirty="0" smtClean="0"/>
          </a:p>
          <a:p>
            <a:r>
              <a:rPr lang="en-US" dirty="0" smtClean="0"/>
              <a:t>      Amanda </a:t>
            </a:r>
            <a:r>
              <a:rPr lang="en-US" dirty="0" err="1" smtClean="0"/>
              <a:t>Janisse,RN,BSN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    Janice </a:t>
            </a:r>
            <a:r>
              <a:rPr lang="en-US" dirty="0" err="1" smtClean="0"/>
              <a:t>Williams,RN,BSN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marL="182880" indent="0" algn="ctr">
              <a:buNone/>
            </a:pPr>
            <a:r>
              <a:rPr lang="en-US" dirty="0" smtClean="0"/>
              <a:t>OMEGA-3 FATTY ACIDS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5900" y="98815"/>
            <a:ext cx="2578100" cy="1930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306556" y="1776039"/>
            <a:ext cx="8374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bbc.co.uk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8626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675" y="405984"/>
            <a:ext cx="8374427" cy="1143000"/>
          </a:xfrm>
        </p:spPr>
        <p:txBody>
          <a:bodyPr/>
          <a:lstStyle/>
          <a:p>
            <a:pPr algn="ctr"/>
            <a:r>
              <a:rPr lang="en-US" dirty="0" smtClean="0"/>
              <a:t>Research Supporting Omega-3 Fatty Acid Intake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323515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“Over the past two decades, researchers have discovered that inflammation has a causal role in the pathogenesis of depression and a wide range of physical diseases, including cardiovascular disease, metabolic syndrome, diabetes, and cancer.” (Kendall-Tackett, p.561)</a:t>
            </a:r>
          </a:p>
          <a:p>
            <a:r>
              <a:rPr lang="en-US" dirty="0"/>
              <a:t>lower incidence rates of affective disorders, post-partum depression, and bipolar disorder are directly related to high intake of fatty fish (Kendall-Tackett, 2010)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98" y="5286724"/>
            <a:ext cx="2251202" cy="15008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33835" y="6572082"/>
            <a:ext cx="1510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 smtClean="0">
                <a:latin typeface="Times New Roman"/>
                <a:cs typeface="Times New Roman"/>
              </a:rPr>
              <a:t>thehealthyteacher.com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92506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719213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Populations that have diets with high fish consumption have lower incidence of suicidal ideation (</a:t>
            </a:r>
            <a:r>
              <a:rPr lang="en-US" dirty="0" err="1"/>
              <a:t>Mazza</a:t>
            </a:r>
            <a:r>
              <a:rPr lang="en-US" dirty="0"/>
              <a:t> et al, 2006).  </a:t>
            </a:r>
            <a:endParaRPr lang="en-US" dirty="0" smtClean="0"/>
          </a:p>
          <a:p>
            <a:r>
              <a:rPr lang="en-US" dirty="0"/>
              <a:t>Reduce the risk of developing Alzheimer’s disease (</a:t>
            </a:r>
            <a:r>
              <a:rPr lang="en-US" dirty="0" err="1"/>
              <a:t>Mazza</a:t>
            </a:r>
            <a:r>
              <a:rPr lang="en-US" dirty="0"/>
              <a:t> et al, 2006)  </a:t>
            </a:r>
          </a:p>
          <a:p>
            <a:r>
              <a:rPr lang="en-US" dirty="0"/>
              <a:t>Act as anti-inflammatories that aid in the treatment of autoimmune diseases (</a:t>
            </a:r>
            <a:r>
              <a:rPr lang="en-US" dirty="0" err="1"/>
              <a:t>Mazza</a:t>
            </a:r>
            <a:r>
              <a:rPr lang="en-US" dirty="0"/>
              <a:t> et al, 2006)</a:t>
            </a:r>
            <a:r>
              <a:rPr lang="en-US" dirty="0" smtClean="0"/>
              <a:t>.</a:t>
            </a:r>
          </a:p>
          <a:p>
            <a:r>
              <a:rPr lang="en-US" dirty="0"/>
              <a:t>“Omega-3 supplementation is associated with an improvement of </a:t>
            </a:r>
            <a:r>
              <a:rPr lang="en-US" dirty="0" err="1"/>
              <a:t>attentional</a:t>
            </a:r>
            <a:r>
              <a:rPr lang="en-US" dirty="0"/>
              <a:t> and physiological functions, particularly those involving complex cortical processing” (</a:t>
            </a:r>
            <a:r>
              <a:rPr lang="en-US" dirty="0" err="1"/>
              <a:t>Mazza</a:t>
            </a:r>
            <a:r>
              <a:rPr lang="en-US" dirty="0"/>
              <a:t> et al, p.13).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675" y="405984"/>
            <a:ext cx="837442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Research Supporting Omega-3 Fatty Acid Intake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98" y="5300541"/>
            <a:ext cx="2251202" cy="1500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3835" y="6585899"/>
            <a:ext cx="1510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 smtClean="0">
                <a:latin typeface="Times New Roman"/>
                <a:cs typeface="Times New Roman"/>
              </a:rPr>
              <a:t>thehealthyteacher.com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05185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87784" y="2903259"/>
            <a:ext cx="6400800" cy="3474720"/>
          </a:xfrm>
        </p:spPr>
        <p:txBody>
          <a:bodyPr/>
          <a:lstStyle/>
          <a:p>
            <a:r>
              <a:rPr lang="en-US" dirty="0"/>
              <a:t>Prevention of secondary cardiac events</a:t>
            </a:r>
          </a:p>
          <a:p>
            <a:r>
              <a:rPr lang="en-US" dirty="0"/>
              <a:t>Reduces mortality from ischemic heart disease</a:t>
            </a:r>
          </a:p>
          <a:p>
            <a:r>
              <a:rPr lang="en-US" dirty="0"/>
              <a:t>Reduction of serum triglycerides</a:t>
            </a:r>
          </a:p>
          <a:p>
            <a:r>
              <a:rPr lang="en-US" dirty="0"/>
              <a:t>Increase in low-density lipoproteins</a:t>
            </a:r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57675" y="405984"/>
            <a:ext cx="8374427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Research Supporting Omega-3 Fatty Acid Intake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2798" y="5286724"/>
            <a:ext cx="2251202" cy="15008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3835" y="6572082"/>
            <a:ext cx="15101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 smtClean="0">
                <a:latin typeface="Times New Roman"/>
                <a:cs typeface="Times New Roman"/>
              </a:rPr>
              <a:t>thehealthyteacher.com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7285642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8240" y="608435"/>
            <a:ext cx="7505168" cy="1143000"/>
          </a:xfrm>
        </p:spPr>
        <p:txBody>
          <a:bodyPr/>
          <a:lstStyle/>
          <a:p>
            <a:pPr algn="ctr"/>
            <a:r>
              <a:rPr lang="en-US" dirty="0" smtClean="0"/>
              <a:t>Methods of Consuming Omega-3 Fatty Acids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673201"/>
            <a:ext cx="6400800" cy="34747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EPA/DHA Sources</a:t>
            </a:r>
          </a:p>
          <a:p>
            <a:r>
              <a:rPr lang="en-US" dirty="0"/>
              <a:t>Salmon Mackerel Halibut </a:t>
            </a:r>
            <a:r>
              <a:rPr lang="en-US" dirty="0" err="1"/>
              <a:t>Sardiens</a:t>
            </a:r>
            <a:r>
              <a:rPr lang="en-US" dirty="0"/>
              <a:t> Anchovies Tuna Oyster Lobster</a:t>
            </a:r>
          </a:p>
          <a:p>
            <a:r>
              <a:rPr lang="en-US" dirty="0"/>
              <a:t>ALA Sources</a:t>
            </a:r>
          </a:p>
          <a:p>
            <a:r>
              <a:rPr lang="en-US" dirty="0"/>
              <a:t>Flaxseeds, Flaxseed oil, Canola (rapeseed) oil, Soybeans, Soybean oil, Pumpkin seeds, Pumpkin seed oil, </a:t>
            </a:r>
            <a:r>
              <a:rPr lang="en-US" dirty="0" err="1"/>
              <a:t>Purslane</a:t>
            </a:r>
            <a:r>
              <a:rPr lang="en-US" dirty="0"/>
              <a:t>, </a:t>
            </a:r>
            <a:r>
              <a:rPr lang="en-US" dirty="0" err="1"/>
              <a:t>Perilla</a:t>
            </a:r>
            <a:r>
              <a:rPr lang="en-US" dirty="0"/>
              <a:t> seed oil, Walnuts, Walnut oil</a:t>
            </a:r>
          </a:p>
          <a:p>
            <a:r>
              <a:rPr lang="en-US" dirty="0"/>
              <a:t>Omega 3 fatty acid supplements/ Fish oil</a:t>
            </a:r>
          </a:p>
          <a:p>
            <a:pPr marL="4572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1888" y="4888999"/>
            <a:ext cx="1934334" cy="193433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85457" y="6638667"/>
            <a:ext cx="92845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 err="1">
                <a:latin typeface="Times New Roman"/>
                <a:cs typeface="Times New Roman"/>
              </a:rPr>
              <a:t>targetwoman.com</a:t>
            </a:r>
            <a:endParaRPr lang="en-US" sz="8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625815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809" y="470400"/>
            <a:ext cx="8052333" cy="1143000"/>
          </a:xfrm>
        </p:spPr>
        <p:txBody>
          <a:bodyPr/>
          <a:lstStyle/>
          <a:p>
            <a:pPr algn="ctr"/>
            <a:r>
              <a:rPr lang="en-US" dirty="0" smtClean="0"/>
              <a:t>Patient Selection Criteria for Omega-3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314313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Patients with or at risk for CV disease (</a:t>
            </a:r>
            <a:r>
              <a:rPr lang="en-US" dirty="0" err="1"/>
              <a:t>Gebauer</a:t>
            </a:r>
            <a:r>
              <a:rPr lang="en-US" dirty="0"/>
              <a:t>, </a:t>
            </a:r>
            <a:r>
              <a:rPr lang="en-US" dirty="0" err="1"/>
              <a:t>Psota</a:t>
            </a:r>
            <a:r>
              <a:rPr lang="en-US" dirty="0"/>
              <a:t>, Harris, &amp; Kris-</a:t>
            </a:r>
            <a:r>
              <a:rPr lang="en-US" dirty="0" err="1"/>
              <a:t>Etherton</a:t>
            </a:r>
            <a:r>
              <a:rPr lang="en-US" dirty="0"/>
              <a:t>, 2006), including patients with diabetes mellitus (</a:t>
            </a:r>
            <a:r>
              <a:rPr lang="en-US" dirty="0" err="1"/>
              <a:t>Hartweg</a:t>
            </a:r>
            <a:r>
              <a:rPr lang="en-US" dirty="0"/>
              <a:t>, </a:t>
            </a:r>
            <a:r>
              <a:rPr lang="en-US" dirty="0" err="1"/>
              <a:t>Montori</a:t>
            </a:r>
            <a:r>
              <a:rPr lang="en-US" dirty="0"/>
              <a:t>, </a:t>
            </a:r>
            <a:r>
              <a:rPr lang="en-US" dirty="0" err="1"/>
              <a:t>Dinneen</a:t>
            </a:r>
            <a:r>
              <a:rPr lang="en-US" dirty="0"/>
              <a:t>, &amp; Neil)</a:t>
            </a:r>
          </a:p>
          <a:p>
            <a:r>
              <a:rPr lang="en-US" dirty="0"/>
              <a:t>Patients with deficiency or potential deficiency (</a:t>
            </a:r>
            <a:r>
              <a:rPr lang="en-US" dirty="0" err="1"/>
              <a:t>Gebauer</a:t>
            </a:r>
            <a:r>
              <a:rPr lang="en-US" dirty="0"/>
              <a:t>, </a:t>
            </a:r>
            <a:r>
              <a:rPr lang="en-US" dirty="0" err="1"/>
              <a:t>Psota</a:t>
            </a:r>
            <a:r>
              <a:rPr lang="en-US" dirty="0"/>
              <a:t>, Harris, &amp; Kris-</a:t>
            </a:r>
            <a:r>
              <a:rPr lang="en-US" dirty="0" err="1"/>
              <a:t>Etherton</a:t>
            </a:r>
            <a:r>
              <a:rPr lang="en-US" dirty="0"/>
              <a:t>, 2006)</a:t>
            </a:r>
          </a:p>
          <a:p>
            <a:r>
              <a:rPr lang="en-US" dirty="0"/>
              <a:t>Prenatal, pre-term and term infants (</a:t>
            </a:r>
            <a:r>
              <a:rPr lang="en-US" dirty="0" err="1"/>
              <a:t>Mazza</a:t>
            </a:r>
            <a:r>
              <a:rPr lang="en-US" dirty="0"/>
              <a:t>, </a:t>
            </a:r>
            <a:r>
              <a:rPr lang="en-US" dirty="0" err="1"/>
              <a:t>Pomponi</a:t>
            </a:r>
            <a:r>
              <a:rPr lang="en-US" dirty="0"/>
              <a:t>, </a:t>
            </a:r>
            <a:r>
              <a:rPr lang="en-US" dirty="0" err="1"/>
              <a:t>Janiri</a:t>
            </a:r>
            <a:r>
              <a:rPr lang="en-US" dirty="0"/>
              <a:t>, </a:t>
            </a:r>
            <a:r>
              <a:rPr lang="en-US" dirty="0" err="1"/>
              <a:t>Bria</a:t>
            </a:r>
            <a:r>
              <a:rPr lang="en-US" dirty="0"/>
              <a:t>, &amp; </a:t>
            </a:r>
            <a:r>
              <a:rPr lang="en-US" dirty="0" err="1"/>
              <a:t>Mazza</a:t>
            </a:r>
            <a:r>
              <a:rPr lang="en-US" dirty="0"/>
              <a:t>, 2007</a:t>
            </a:r>
            <a:r>
              <a:rPr lang="en-US" dirty="0" smtClean="0"/>
              <a:t>)</a:t>
            </a:r>
          </a:p>
          <a:p>
            <a:r>
              <a:rPr lang="en-US" dirty="0"/>
              <a:t>Cancer patients with cachexia (Dewey, </a:t>
            </a:r>
            <a:r>
              <a:rPr lang="en-US" dirty="0" err="1"/>
              <a:t>Baughan</a:t>
            </a:r>
            <a:r>
              <a:rPr lang="en-US" dirty="0"/>
              <a:t>, Dean, Higgins, &amp; Johnson)</a:t>
            </a:r>
          </a:p>
          <a:p>
            <a:r>
              <a:rPr lang="en-US" dirty="0"/>
              <a:t>Patients with severe triglyceride levels:  &gt;500 mg/</a:t>
            </a:r>
            <a:r>
              <a:rPr lang="en-US" dirty="0" err="1"/>
              <a:t>dL</a:t>
            </a:r>
            <a:r>
              <a:rPr lang="en-US" dirty="0"/>
              <a:t>, and moderate levels: 200-499 mg/</a:t>
            </a:r>
            <a:r>
              <a:rPr lang="en-US" dirty="0" err="1"/>
              <a:t>dL</a:t>
            </a:r>
            <a:endParaRPr lang="en-US" dirty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76990" y="6327099"/>
            <a:ext cx="39900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supplementalscience.wordpress.com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48" y="4715823"/>
            <a:ext cx="1573655" cy="214974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408148" y="6642556"/>
            <a:ext cx="17542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supplementalscience.wordpress.com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809482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22136" y="2277504"/>
            <a:ext cx="6400800" cy="3474720"/>
          </a:xfrm>
        </p:spPr>
        <p:txBody>
          <a:bodyPr>
            <a:normAutofit fontScale="92500"/>
          </a:bodyPr>
          <a:lstStyle/>
          <a:p>
            <a:r>
              <a:rPr lang="en-US" dirty="0"/>
              <a:t>Patients with bipolar disorder (</a:t>
            </a:r>
            <a:r>
              <a:rPr lang="en-US" dirty="0" err="1"/>
              <a:t>Lehne</a:t>
            </a:r>
            <a:r>
              <a:rPr lang="en-US" dirty="0"/>
              <a:t>, 2006)</a:t>
            </a:r>
          </a:p>
          <a:p>
            <a:r>
              <a:rPr lang="en-US" dirty="0"/>
              <a:t>Patients with depression, especially seasonal  (</a:t>
            </a:r>
            <a:r>
              <a:rPr lang="en-US" dirty="0" err="1"/>
              <a:t>Mazza</a:t>
            </a:r>
            <a:r>
              <a:rPr lang="en-US" dirty="0"/>
              <a:t>, </a:t>
            </a:r>
            <a:r>
              <a:rPr lang="en-US" dirty="0" err="1"/>
              <a:t>Pomponi</a:t>
            </a:r>
            <a:r>
              <a:rPr lang="en-US" dirty="0"/>
              <a:t>, </a:t>
            </a:r>
            <a:r>
              <a:rPr lang="en-US" dirty="0" err="1"/>
              <a:t>Janiri</a:t>
            </a:r>
            <a:r>
              <a:rPr lang="en-US" dirty="0"/>
              <a:t>, </a:t>
            </a:r>
            <a:r>
              <a:rPr lang="en-US" dirty="0" err="1"/>
              <a:t>Bria</a:t>
            </a:r>
            <a:r>
              <a:rPr lang="en-US" dirty="0"/>
              <a:t>, &amp; </a:t>
            </a:r>
            <a:r>
              <a:rPr lang="en-US" dirty="0" err="1"/>
              <a:t>Mazza</a:t>
            </a:r>
            <a:r>
              <a:rPr lang="en-US" dirty="0"/>
              <a:t>, 2007)</a:t>
            </a:r>
          </a:p>
          <a:p>
            <a:r>
              <a:rPr lang="en-US" dirty="0"/>
              <a:t>Pregnant and postpartum women (Kendall, 2010)</a:t>
            </a:r>
          </a:p>
          <a:p>
            <a:r>
              <a:rPr lang="en-US" dirty="0"/>
              <a:t>Multiple sclerosis patients (</a:t>
            </a:r>
            <a:r>
              <a:rPr lang="en-US" dirty="0" err="1"/>
              <a:t>Mazza</a:t>
            </a:r>
            <a:r>
              <a:rPr lang="en-US" dirty="0"/>
              <a:t>, </a:t>
            </a:r>
            <a:r>
              <a:rPr lang="en-US" dirty="0" err="1"/>
              <a:t>Pomponi</a:t>
            </a:r>
            <a:r>
              <a:rPr lang="en-US" dirty="0"/>
              <a:t>, </a:t>
            </a:r>
            <a:r>
              <a:rPr lang="en-US" dirty="0" err="1"/>
              <a:t>Janiri</a:t>
            </a:r>
            <a:r>
              <a:rPr lang="en-US" dirty="0"/>
              <a:t>, </a:t>
            </a:r>
            <a:r>
              <a:rPr lang="en-US" dirty="0" err="1"/>
              <a:t>Bria</a:t>
            </a:r>
            <a:r>
              <a:rPr lang="en-US" dirty="0"/>
              <a:t>, &amp; </a:t>
            </a:r>
            <a:r>
              <a:rPr lang="en-US" dirty="0" err="1"/>
              <a:t>Mazza</a:t>
            </a:r>
            <a:r>
              <a:rPr lang="en-US" dirty="0"/>
              <a:t>, 2007)</a:t>
            </a:r>
          </a:p>
          <a:p>
            <a:r>
              <a:rPr lang="en-US" dirty="0"/>
              <a:t>Alzheimer’s disease &amp; age-related cognitive impairment (</a:t>
            </a:r>
            <a:r>
              <a:rPr lang="en-US" dirty="0" err="1"/>
              <a:t>Mazza</a:t>
            </a:r>
            <a:r>
              <a:rPr lang="en-US" dirty="0"/>
              <a:t>, </a:t>
            </a:r>
            <a:r>
              <a:rPr lang="en-US" dirty="0" err="1"/>
              <a:t>Pomponi</a:t>
            </a:r>
            <a:r>
              <a:rPr lang="en-US" dirty="0"/>
              <a:t>, </a:t>
            </a:r>
            <a:r>
              <a:rPr lang="en-US" dirty="0" err="1"/>
              <a:t>Janiri</a:t>
            </a:r>
            <a:r>
              <a:rPr lang="en-US" dirty="0"/>
              <a:t>, </a:t>
            </a:r>
            <a:r>
              <a:rPr lang="en-US" dirty="0" err="1"/>
              <a:t>Bria</a:t>
            </a:r>
            <a:r>
              <a:rPr lang="en-US" dirty="0"/>
              <a:t>, &amp; </a:t>
            </a:r>
            <a:r>
              <a:rPr lang="en-US" dirty="0" err="1"/>
              <a:t>Mazza</a:t>
            </a:r>
            <a:r>
              <a:rPr lang="en-US" dirty="0"/>
              <a:t>, 2007)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7809" y="470400"/>
            <a:ext cx="8052333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mtClean="0"/>
              <a:t>Patient Selection Criteria for Omega-3 Therapy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8148" y="4715823"/>
            <a:ext cx="1573655" cy="214974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408148" y="6642556"/>
            <a:ext cx="175425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supplementalscience.wordpress.com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2186249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2950" y="499091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Contraindications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354661" y="2387930"/>
            <a:ext cx="6400800" cy="3474720"/>
          </a:xfrm>
        </p:spPr>
        <p:txBody>
          <a:bodyPr/>
          <a:lstStyle/>
          <a:p>
            <a:r>
              <a:rPr lang="en-US" dirty="0"/>
              <a:t>77 studies revealed no adverse events at all (</a:t>
            </a:r>
            <a:r>
              <a:rPr lang="en-US" dirty="0" err="1"/>
              <a:t>DeFilippis</a:t>
            </a:r>
            <a:r>
              <a:rPr lang="en-US" dirty="0"/>
              <a:t> &amp; </a:t>
            </a:r>
            <a:r>
              <a:rPr lang="en-US" dirty="0" err="1"/>
              <a:t>Sperling</a:t>
            </a:r>
            <a:r>
              <a:rPr lang="en-US" dirty="0"/>
              <a:t>, 2006)</a:t>
            </a:r>
          </a:p>
          <a:p>
            <a:r>
              <a:rPr lang="en-US" dirty="0"/>
              <a:t>Fish oil is a more prudent choice in men than alpha-linoleic acid (plant-based) supplement until the potential association with prostate cancer risk is more thoroughly researched (</a:t>
            </a:r>
            <a:r>
              <a:rPr lang="en-US" dirty="0" err="1"/>
              <a:t>DeFilippis</a:t>
            </a:r>
            <a:r>
              <a:rPr lang="en-US" dirty="0"/>
              <a:t> &amp; </a:t>
            </a:r>
            <a:r>
              <a:rPr lang="en-US" dirty="0" err="1"/>
              <a:t>Sperling</a:t>
            </a:r>
            <a:r>
              <a:rPr lang="en-US" dirty="0"/>
              <a:t>, 2006)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317147" y="6642556"/>
            <a:ext cx="87662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penn-olson.com</a:t>
            </a:r>
            <a:endParaRPr lang="en-US" sz="800" i="1" dirty="0">
              <a:latin typeface="Times New Roman"/>
              <a:cs typeface="Times New Roman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3661" y="4840400"/>
            <a:ext cx="1763600" cy="17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680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631" y="261246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Desired 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96345" y="1960086"/>
            <a:ext cx="6400800" cy="4518319"/>
          </a:xfrm>
        </p:spPr>
        <p:txBody>
          <a:bodyPr>
            <a:normAutofit fontScale="40000" lnSpcReduction="20000"/>
          </a:bodyPr>
          <a:lstStyle/>
          <a:p>
            <a:r>
              <a:rPr lang="en-US" dirty="0" smtClean="0"/>
              <a:t>Prevent deficiency</a:t>
            </a:r>
            <a:r>
              <a:rPr lang="en-US" sz="1900" dirty="0" smtClean="0"/>
              <a:t>- </a:t>
            </a:r>
            <a:r>
              <a:rPr lang="en-US" sz="1900" dirty="0" smtClean="0"/>
              <a:t> </a:t>
            </a:r>
            <a:r>
              <a:rPr lang="en-US" dirty="0" smtClean="0"/>
              <a:t>prevent impaired visual acuity and learning deficiencies</a:t>
            </a:r>
          </a:p>
          <a:p>
            <a:pPr marL="1783080" lvl="6" indent="0">
              <a:buNone/>
            </a:pPr>
            <a:r>
              <a:rPr lang="en-US" sz="2200" dirty="0"/>
              <a:t> </a:t>
            </a:r>
            <a:r>
              <a:rPr lang="en-US" sz="2200" dirty="0" smtClean="0"/>
              <a:t> </a:t>
            </a:r>
            <a:r>
              <a:rPr lang="en-US" sz="2200" dirty="0"/>
              <a:t>(</a:t>
            </a:r>
            <a:r>
              <a:rPr lang="en-US" sz="2200" dirty="0" err="1"/>
              <a:t>Gebauer</a:t>
            </a:r>
            <a:r>
              <a:rPr lang="en-US" sz="2200" dirty="0"/>
              <a:t>, </a:t>
            </a:r>
            <a:r>
              <a:rPr lang="en-US" sz="2200" dirty="0" err="1"/>
              <a:t>Psota</a:t>
            </a:r>
            <a:r>
              <a:rPr lang="en-US" sz="2200" dirty="0"/>
              <a:t>, Harris, &amp; Kris-</a:t>
            </a:r>
            <a:r>
              <a:rPr lang="en-US" sz="2200" dirty="0" err="1"/>
              <a:t>Etherton</a:t>
            </a:r>
            <a:r>
              <a:rPr lang="en-US" sz="2200" dirty="0"/>
              <a:t>, 2006)</a:t>
            </a:r>
          </a:p>
          <a:p>
            <a:pPr marL="1783080" lvl="6" indent="0">
              <a:buNone/>
            </a:pPr>
            <a:endParaRPr lang="en-US" sz="1100" dirty="0" smtClean="0"/>
          </a:p>
          <a:p>
            <a:endParaRPr lang="en-US" dirty="0" smtClean="0"/>
          </a:p>
          <a:p>
            <a:r>
              <a:rPr lang="en-US" dirty="0" smtClean="0"/>
              <a:t>Cancer cachexia-          </a:t>
            </a:r>
            <a:r>
              <a:rPr lang="en-US" dirty="0" smtClean="0"/>
              <a:t>weight </a:t>
            </a:r>
            <a:r>
              <a:rPr lang="en-US" dirty="0"/>
              <a:t>loss, promote weight gain, increase survival time</a:t>
            </a:r>
            <a:r>
              <a:rPr lang="en-US" dirty="0" smtClean="0"/>
              <a:t>  </a:t>
            </a:r>
            <a:r>
              <a:rPr lang="en-US" dirty="0"/>
              <a:t>(Dewey, </a:t>
            </a:r>
            <a:r>
              <a:rPr lang="en-US" dirty="0" err="1"/>
              <a:t>Baughan</a:t>
            </a:r>
            <a:r>
              <a:rPr lang="en-US" dirty="0"/>
              <a:t>, </a:t>
            </a:r>
            <a:r>
              <a:rPr lang="en-US" dirty="0" smtClean="0"/>
              <a:t>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Dean</a:t>
            </a:r>
            <a:r>
              <a:rPr lang="en-US" dirty="0"/>
              <a:t>, Higgins, &amp; Johnson)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Cardio-protection-      risk of fatal ischemic heart disease, sudden cardiac death, non-fatal myocardial infarction,   </a:t>
            </a:r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</a:t>
            </a:r>
            <a:r>
              <a:rPr lang="en-US" dirty="0" smtClean="0"/>
              <a:t>incidence of ischemic stroke</a:t>
            </a:r>
          </a:p>
          <a:p>
            <a:endParaRPr lang="en-US" dirty="0" smtClean="0"/>
          </a:p>
          <a:p>
            <a:r>
              <a:rPr lang="en-US" dirty="0" smtClean="0"/>
              <a:t>Primary </a:t>
            </a:r>
            <a:r>
              <a:rPr lang="en-US" dirty="0"/>
              <a:t>hypertriglyceridemia</a:t>
            </a:r>
            <a:r>
              <a:rPr lang="en-US" dirty="0" smtClean="0"/>
              <a:t>-         triglycerides </a:t>
            </a:r>
            <a:r>
              <a:rPr lang="en-US" dirty="0"/>
              <a:t>and low-density </a:t>
            </a:r>
            <a:r>
              <a:rPr lang="en-US" dirty="0" smtClean="0"/>
              <a:t>lipoprotein</a:t>
            </a:r>
            <a:r>
              <a:rPr lang="en-US" dirty="0"/>
              <a:t>(</a:t>
            </a:r>
            <a:r>
              <a:rPr lang="en-US" dirty="0" err="1"/>
              <a:t>DeFilippis</a:t>
            </a:r>
            <a:r>
              <a:rPr lang="en-US" dirty="0"/>
              <a:t> &amp; </a:t>
            </a:r>
            <a:r>
              <a:rPr lang="en-US" dirty="0" err="1"/>
              <a:t>Sperling</a:t>
            </a:r>
            <a:r>
              <a:rPr lang="en-US" dirty="0"/>
              <a:t>, 2006)</a:t>
            </a:r>
          </a:p>
          <a:p>
            <a:r>
              <a:rPr lang="en-US" dirty="0" smtClean="0"/>
              <a:t> </a:t>
            </a:r>
            <a:endParaRPr lang="en-US" dirty="0"/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Bipolar </a:t>
            </a:r>
            <a:r>
              <a:rPr lang="en-US" dirty="0" smtClean="0"/>
              <a:t>disorder-</a:t>
            </a:r>
            <a:r>
              <a:rPr lang="en-US" dirty="0"/>
              <a:t>Stabilize mood &amp; increase periods of remission (</a:t>
            </a:r>
            <a:r>
              <a:rPr lang="en-US" dirty="0" err="1"/>
              <a:t>Lehne</a:t>
            </a:r>
            <a:r>
              <a:rPr lang="en-US" dirty="0"/>
              <a:t>, 2006)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Depression-        </a:t>
            </a:r>
            <a:r>
              <a:rPr lang="en-US" dirty="0" smtClean="0"/>
              <a:t>the </a:t>
            </a:r>
            <a:r>
              <a:rPr lang="en-US" dirty="0"/>
              <a:t>symptoms of seasonal depression (</a:t>
            </a:r>
            <a:r>
              <a:rPr lang="en-US" dirty="0" err="1"/>
              <a:t>Mazza</a:t>
            </a:r>
            <a:r>
              <a:rPr lang="en-US" dirty="0"/>
              <a:t>, </a:t>
            </a:r>
            <a:r>
              <a:rPr lang="en-US" dirty="0" err="1"/>
              <a:t>Pomponi</a:t>
            </a:r>
            <a:r>
              <a:rPr lang="en-US" dirty="0"/>
              <a:t>, </a:t>
            </a:r>
            <a:r>
              <a:rPr lang="en-US" dirty="0" err="1"/>
              <a:t>Janiri</a:t>
            </a:r>
            <a:r>
              <a:rPr lang="en-US" dirty="0"/>
              <a:t>, </a:t>
            </a:r>
            <a:r>
              <a:rPr lang="en-US" dirty="0" err="1"/>
              <a:t>Bria</a:t>
            </a:r>
            <a:r>
              <a:rPr lang="en-US" dirty="0"/>
              <a:t>, &amp; </a:t>
            </a:r>
            <a:r>
              <a:rPr lang="en-US" dirty="0" smtClean="0"/>
              <a:t>          </a:t>
            </a:r>
          </a:p>
          <a:p>
            <a:pPr marL="45720" indent="0">
              <a:buNone/>
            </a:pPr>
            <a:r>
              <a:rPr lang="en-US" dirty="0" smtClean="0"/>
              <a:t>                              </a:t>
            </a:r>
            <a:r>
              <a:rPr lang="en-US" dirty="0" err="1" smtClean="0"/>
              <a:t>Mazza</a:t>
            </a:r>
            <a:r>
              <a:rPr lang="en-US" dirty="0"/>
              <a:t>, 2007)</a:t>
            </a:r>
          </a:p>
          <a:p>
            <a:pPr marL="45720" indent="0">
              <a:buNone/>
            </a:pPr>
            <a:endParaRPr lang="en-US" dirty="0" smtClean="0"/>
          </a:p>
          <a:p>
            <a:r>
              <a:rPr lang="en-US" dirty="0" smtClean="0"/>
              <a:t>Geriatric </a:t>
            </a:r>
            <a:r>
              <a:rPr lang="en-US" dirty="0" smtClean="0"/>
              <a:t>population-       </a:t>
            </a:r>
            <a:r>
              <a:rPr lang="en-US" dirty="0" smtClean="0"/>
              <a:t>risk </a:t>
            </a:r>
            <a:r>
              <a:rPr lang="en-US" dirty="0"/>
              <a:t>of Alzheimer’s </a:t>
            </a:r>
            <a:r>
              <a:rPr lang="en-US" dirty="0" smtClean="0"/>
              <a:t>disease and cognitive decline associated with age </a:t>
            </a:r>
            <a:r>
              <a:rPr lang="en-US" dirty="0"/>
              <a:t>(</a:t>
            </a:r>
            <a:r>
              <a:rPr lang="en-US" dirty="0" err="1"/>
              <a:t>Mazza</a:t>
            </a:r>
            <a:r>
              <a:rPr lang="en-US" dirty="0"/>
              <a:t>, </a:t>
            </a:r>
            <a:endParaRPr lang="en-US" dirty="0" smtClean="0"/>
          </a:p>
          <a:p>
            <a:pPr marL="4572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</a:t>
            </a:r>
            <a:r>
              <a:rPr lang="en-US" dirty="0" err="1" smtClean="0"/>
              <a:t>Janiri</a:t>
            </a:r>
            <a:r>
              <a:rPr lang="en-US" dirty="0"/>
              <a:t>, </a:t>
            </a:r>
            <a:r>
              <a:rPr lang="en-US" dirty="0" err="1"/>
              <a:t>Bria</a:t>
            </a:r>
            <a:r>
              <a:rPr lang="en-US" dirty="0"/>
              <a:t>, &amp; </a:t>
            </a:r>
            <a:r>
              <a:rPr lang="en-US" dirty="0" err="1"/>
              <a:t>Mazza</a:t>
            </a:r>
            <a:r>
              <a:rPr lang="en-US" dirty="0"/>
              <a:t>, 2007)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Pregnant </a:t>
            </a:r>
            <a:r>
              <a:rPr lang="en-US" dirty="0" smtClean="0"/>
              <a:t>women-  </a:t>
            </a:r>
            <a:r>
              <a:rPr lang="en-US" dirty="0" smtClean="0"/>
              <a:t>Mixed </a:t>
            </a:r>
            <a:r>
              <a:rPr lang="en-US" dirty="0"/>
              <a:t>results in reducing postpartum depression (Kendall, 2010)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5510" y="889397"/>
            <a:ext cx="1667456" cy="16618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245721" y="2326571"/>
            <a:ext cx="163257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i="1" dirty="0">
                <a:latin typeface="Times New Roman"/>
                <a:cs typeface="Times New Roman"/>
              </a:rPr>
              <a:t>aromamassage789.wordpress.com</a:t>
            </a:r>
          </a:p>
        </p:txBody>
      </p:sp>
      <p:sp>
        <p:nvSpPr>
          <p:cNvPr id="4" name="Down Arrow 3"/>
          <p:cNvSpPr/>
          <p:nvPr/>
        </p:nvSpPr>
        <p:spPr>
          <a:xfrm>
            <a:off x="2622758" y="2551295"/>
            <a:ext cx="110432" cy="22924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Down Arrow 7"/>
          <p:cNvSpPr/>
          <p:nvPr/>
        </p:nvSpPr>
        <p:spPr>
          <a:xfrm flipH="1">
            <a:off x="3202527" y="3829272"/>
            <a:ext cx="156446" cy="2760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wn Arrow 8"/>
          <p:cNvSpPr/>
          <p:nvPr/>
        </p:nvSpPr>
        <p:spPr>
          <a:xfrm flipH="1">
            <a:off x="2622758" y="3262771"/>
            <a:ext cx="110433" cy="2760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2274170" y="4769894"/>
            <a:ext cx="114478" cy="32360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2733191" y="5371231"/>
            <a:ext cx="146131" cy="293022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521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169" y="56242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490880" y="2130265"/>
            <a:ext cx="6400800" cy="4200903"/>
          </a:xfrm>
        </p:spPr>
        <p:txBody>
          <a:bodyPr>
            <a:normAutofit fontScale="47500" lnSpcReduction="20000"/>
          </a:bodyPr>
          <a:lstStyle/>
          <a:p>
            <a:pPr marL="45720" indent="0">
              <a:buNone/>
            </a:pPr>
            <a:r>
              <a:rPr lang="en-US" dirty="0" err="1"/>
              <a:t>DeFilippis</a:t>
            </a:r>
            <a:r>
              <a:rPr lang="en-US" dirty="0"/>
              <a:t>, A. P., &amp; </a:t>
            </a:r>
            <a:r>
              <a:rPr lang="en-US" dirty="0" err="1"/>
              <a:t>Sperling</a:t>
            </a:r>
            <a:r>
              <a:rPr lang="en-US" dirty="0"/>
              <a:t>, L. S. (2006). Understanding omega-3's. </a:t>
            </a:r>
            <a:r>
              <a:rPr lang="en-US" i="1" dirty="0"/>
              <a:t>American Heart Journal</a:t>
            </a:r>
            <a:r>
              <a:rPr lang="en-US" dirty="0"/>
              <a:t> </a:t>
            </a:r>
            <a:r>
              <a:rPr lang="en-US" i="1" dirty="0"/>
              <a:t>, 151</a:t>
            </a:r>
            <a:r>
              <a:rPr lang="en-US" dirty="0"/>
              <a:t>, pp. 564-570.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Dewey</a:t>
            </a:r>
            <a:r>
              <a:rPr lang="en-US" dirty="0"/>
              <a:t>, A., </a:t>
            </a:r>
            <a:r>
              <a:rPr lang="en-US" dirty="0" err="1"/>
              <a:t>Baughan</a:t>
            </a:r>
            <a:r>
              <a:rPr lang="en-US" dirty="0"/>
              <a:t>, C., Dean, T. P., Higgins, B., &amp; Johnson, I. (</a:t>
            </a:r>
            <a:r>
              <a:rPr lang="en-US" dirty="0" err="1"/>
              <a:t>n.d.</a:t>
            </a:r>
            <a:r>
              <a:rPr lang="en-US" dirty="0"/>
              <a:t>). </a:t>
            </a:r>
            <a:r>
              <a:rPr lang="en-US" dirty="0" err="1"/>
              <a:t>Eicosapentaenoic</a:t>
            </a:r>
            <a:r>
              <a:rPr lang="en-US" dirty="0"/>
              <a:t> acid (an omega-3 fatty acid from fish oils) for the treatment of cancer cachexia. </a:t>
            </a:r>
            <a:r>
              <a:rPr lang="en-US" i="1" dirty="0"/>
              <a:t>Cochrane Database of Systemic Reviews 2007</a:t>
            </a:r>
            <a:r>
              <a:rPr lang="en-US" dirty="0"/>
              <a:t>, Issue 1, Art. No.:  CD004597. </a:t>
            </a:r>
            <a:r>
              <a:rPr lang="en-US" dirty="0" err="1"/>
              <a:t>doi</a:t>
            </a:r>
            <a:r>
              <a:rPr lang="en-US" dirty="0"/>
              <a:t>: 10.1002/14651858.CD004597.pub2.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Gebauer</a:t>
            </a:r>
            <a:r>
              <a:rPr lang="en-US" dirty="0"/>
              <a:t>, S. K., </a:t>
            </a:r>
            <a:r>
              <a:rPr lang="en-US" dirty="0" err="1"/>
              <a:t>Psota</a:t>
            </a:r>
            <a:r>
              <a:rPr lang="en-US" dirty="0"/>
              <a:t>, T. L., Harris, W. S., &amp; Kris-</a:t>
            </a:r>
            <a:r>
              <a:rPr lang="en-US" dirty="0" err="1"/>
              <a:t>Etherton</a:t>
            </a:r>
            <a:r>
              <a:rPr lang="en-US" dirty="0"/>
              <a:t>, P. M. (2006). Omega-3 fatty acid dietary recommendations and food sources to achieve essentiality and cardiovascular benefits. </a:t>
            </a:r>
            <a:r>
              <a:rPr lang="en-US" i="1" dirty="0"/>
              <a:t>American Journal of Clinical Nutrition</a:t>
            </a:r>
            <a:r>
              <a:rPr lang="en-US" dirty="0"/>
              <a:t> </a:t>
            </a:r>
            <a:r>
              <a:rPr lang="en-US" i="1" dirty="0"/>
              <a:t>, 83</a:t>
            </a:r>
            <a:r>
              <a:rPr lang="en-US" dirty="0"/>
              <a:t> (supplement), pp. 1526S-1535S.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Hartweg</a:t>
            </a:r>
            <a:r>
              <a:rPr lang="en-US" dirty="0"/>
              <a:t>, J., </a:t>
            </a:r>
            <a:r>
              <a:rPr lang="en-US" dirty="0" err="1"/>
              <a:t>Montori</a:t>
            </a:r>
            <a:r>
              <a:rPr lang="en-US" dirty="0"/>
              <a:t>, V. M., </a:t>
            </a:r>
            <a:r>
              <a:rPr lang="en-US" dirty="0" err="1"/>
              <a:t>Dinneen</a:t>
            </a:r>
            <a:r>
              <a:rPr lang="en-US" dirty="0"/>
              <a:t>, S. F., &amp; Neil, A. H. (</a:t>
            </a:r>
            <a:r>
              <a:rPr lang="en-US" dirty="0" err="1"/>
              <a:t>n.d.</a:t>
            </a:r>
            <a:r>
              <a:rPr lang="en-US" dirty="0"/>
              <a:t>). Omega-3 polyunsaturated fatty acids (PUFA) for type 2 diabetes mellitus.</a:t>
            </a:r>
            <a:r>
              <a:rPr lang="en-US" i="1" dirty="0"/>
              <a:t> Cochrane Database of Systemic Reviews 2008, </a:t>
            </a:r>
            <a:r>
              <a:rPr lang="en-US" dirty="0"/>
              <a:t>Issue 1. Art. No.: CD003205. </a:t>
            </a:r>
            <a:r>
              <a:rPr lang="en-US" dirty="0" err="1"/>
              <a:t>doi</a:t>
            </a:r>
            <a:r>
              <a:rPr lang="en-US" dirty="0"/>
              <a:t>: 10.1002/14651858.CD003205.pub2. 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smtClean="0"/>
              <a:t>Kendall</a:t>
            </a:r>
            <a:r>
              <a:rPr lang="en-US" dirty="0"/>
              <a:t>, K. (2010). Long-chain omega-3 fatty acids and women's mental health in the perinatal period and beyond. </a:t>
            </a:r>
            <a:r>
              <a:rPr lang="en-US" i="1" dirty="0"/>
              <a:t>Journal of Midwifery and and Women's Health</a:t>
            </a:r>
            <a:r>
              <a:rPr lang="en-US" dirty="0"/>
              <a:t> </a:t>
            </a:r>
            <a:r>
              <a:rPr lang="en-US" i="1" dirty="0"/>
              <a:t>, 55</a:t>
            </a:r>
            <a:r>
              <a:rPr lang="en-US" dirty="0"/>
              <a:t>, pp. 561-567.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Lehne</a:t>
            </a:r>
            <a:r>
              <a:rPr lang="en-US" dirty="0"/>
              <a:t>, R. A. (2006). </a:t>
            </a:r>
            <a:r>
              <a:rPr lang="en-US" i="1" dirty="0"/>
              <a:t>Pharmacology for Nursing Care</a:t>
            </a:r>
            <a:r>
              <a:rPr lang="en-US" dirty="0"/>
              <a:t> (6th ed.). St. Louis, MO: Saunders.</a:t>
            </a:r>
          </a:p>
          <a:p>
            <a:pPr marL="45720" indent="0">
              <a:buNone/>
            </a:pPr>
            <a:endParaRPr lang="en-US" dirty="0" smtClean="0"/>
          </a:p>
          <a:p>
            <a:pPr marL="45720" indent="0">
              <a:buNone/>
            </a:pPr>
            <a:r>
              <a:rPr lang="en-US" dirty="0" err="1" smtClean="0"/>
              <a:t>Mazza</a:t>
            </a:r>
            <a:r>
              <a:rPr lang="en-US" dirty="0"/>
              <a:t>, M., </a:t>
            </a:r>
            <a:r>
              <a:rPr lang="en-US" dirty="0" err="1"/>
              <a:t>Pomponi</a:t>
            </a:r>
            <a:r>
              <a:rPr lang="en-US" dirty="0"/>
              <a:t>, M., </a:t>
            </a:r>
            <a:r>
              <a:rPr lang="en-US" dirty="0" err="1"/>
              <a:t>Janiri</a:t>
            </a:r>
            <a:r>
              <a:rPr lang="en-US" dirty="0"/>
              <a:t>, L., </a:t>
            </a:r>
            <a:r>
              <a:rPr lang="en-US" dirty="0" err="1"/>
              <a:t>Bria</a:t>
            </a:r>
            <a:r>
              <a:rPr lang="en-US" dirty="0"/>
              <a:t>, P., &amp; </a:t>
            </a:r>
            <a:r>
              <a:rPr lang="en-US" dirty="0" err="1"/>
              <a:t>Mazza</a:t>
            </a:r>
            <a:r>
              <a:rPr lang="en-US" dirty="0"/>
              <a:t>, S. (2007). Omega-3 fatty acids and antioxidants in neurological and psychiatric diseases: An overview. </a:t>
            </a:r>
            <a:r>
              <a:rPr lang="en-US" i="1" dirty="0"/>
              <a:t>Progress in </a:t>
            </a:r>
            <a:r>
              <a:rPr lang="en-US" i="1" dirty="0" err="1"/>
              <a:t>Neuro</a:t>
            </a:r>
            <a:r>
              <a:rPr lang="en-US" i="1" dirty="0"/>
              <a:t>-Pharmacology &amp; Biological Psychiatry</a:t>
            </a:r>
            <a:r>
              <a:rPr lang="en-US" dirty="0"/>
              <a:t> </a:t>
            </a:r>
            <a:r>
              <a:rPr lang="en-US" i="1" dirty="0"/>
              <a:t>, 31</a:t>
            </a:r>
            <a:r>
              <a:rPr lang="en-US" dirty="0"/>
              <a:t>, pp. 12-26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587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7153"/>
            <a:ext cx="6512511" cy="1143000"/>
          </a:xfrm>
        </p:spPr>
        <p:txBody>
          <a:bodyPr/>
          <a:lstStyle/>
          <a:p>
            <a:r>
              <a:rPr lang="en-US" dirty="0" smtClean="0"/>
              <a:t>What are Omega-3’s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093458"/>
            <a:ext cx="6400800" cy="1992356"/>
          </a:xfrm>
        </p:spPr>
        <p:txBody>
          <a:bodyPr/>
          <a:lstStyle/>
          <a:p>
            <a:r>
              <a:rPr lang="en-US" dirty="0" smtClean="0"/>
              <a:t>Polyunsaturated fatty acids  (PUFA)</a:t>
            </a:r>
          </a:p>
          <a:p>
            <a:pPr lvl="3"/>
            <a:r>
              <a:rPr lang="en-US" dirty="0" smtClean="0"/>
              <a:t>2 types of polyunsaturated fats based on the position of the first double bond site</a:t>
            </a:r>
          </a:p>
          <a:p>
            <a:pPr marL="1824228" lvl="5" indent="-342900">
              <a:buAutoNum type="arabicPeriod"/>
            </a:pPr>
            <a:r>
              <a:rPr lang="en-US" dirty="0" smtClean="0"/>
              <a:t>omega-3 fatty acids</a:t>
            </a:r>
          </a:p>
          <a:p>
            <a:pPr marL="1824228" lvl="5" indent="-342900">
              <a:buAutoNum type="arabicPeriod"/>
            </a:pPr>
            <a:r>
              <a:rPr lang="en-US" dirty="0" smtClean="0"/>
              <a:t>Omega-6 fatty acids</a:t>
            </a:r>
          </a:p>
          <a:p>
            <a:pPr marL="1481328" lvl="5" indent="0">
              <a:buNone/>
            </a:pPr>
            <a:endParaRPr lang="en-US" dirty="0" smtClean="0"/>
          </a:p>
          <a:p>
            <a:pPr marL="1481328" lvl="5" indent="0">
              <a:buNone/>
            </a:pPr>
            <a:endParaRPr lang="en-US" dirty="0" smtClean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43000" y="4263959"/>
            <a:ext cx="6400800" cy="97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Omega-6 fatty acids</a:t>
            </a:r>
            <a:r>
              <a:rPr lang="en-US" dirty="0" smtClean="0"/>
              <a:t>-vegetable </a:t>
            </a:r>
            <a:r>
              <a:rPr lang="en-US" dirty="0"/>
              <a:t>oils, safflower oils, corn oil, peanuts, soybeans</a:t>
            </a:r>
          </a:p>
          <a:p>
            <a:endParaRPr lang="en-US" dirty="0" smtClean="0"/>
          </a:p>
          <a:p>
            <a:pPr marL="1481328" lvl="5" indent="0">
              <a:buFont typeface="Georgia" pitchFamily="18" charset="0"/>
              <a:buNone/>
            </a:pPr>
            <a:endParaRPr lang="en-US" dirty="0" smtClean="0"/>
          </a:p>
          <a:p>
            <a:pPr marL="1481328" lvl="5" indent="0">
              <a:buFont typeface="Georgia" pitchFamily="18" charset="0"/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143000" y="5237663"/>
            <a:ext cx="6400800" cy="9749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Omega</a:t>
            </a:r>
            <a:r>
              <a:rPr lang="en-US" dirty="0" smtClean="0"/>
              <a:t>-3 fatty acids- fish, flaxseed, walnuts, soybean, and vegetable oils</a:t>
            </a:r>
            <a:endParaRPr lang="en-US" dirty="0"/>
          </a:p>
          <a:p>
            <a:endParaRPr lang="en-US" dirty="0" smtClean="0"/>
          </a:p>
          <a:p>
            <a:pPr marL="1481328" lvl="5" indent="0">
              <a:buFont typeface="Georgia" pitchFamily="18" charset="0"/>
              <a:buNone/>
            </a:pPr>
            <a:endParaRPr lang="en-US" dirty="0" smtClean="0"/>
          </a:p>
          <a:p>
            <a:pPr marL="1481328" lvl="5" indent="0">
              <a:buFont typeface="Georgia" pitchFamily="18" charset="0"/>
              <a:buNone/>
            </a:pPr>
            <a:endParaRPr 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143000" y="6581001"/>
            <a:ext cx="6808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DeFilippis,A, and Sperling, L. (2006). Understanding omega-3’s. </a:t>
            </a:r>
            <a:r>
              <a:rPr lang="en-US" sz="1200" i="1" dirty="0">
                <a:latin typeface="Times New Roman"/>
                <a:cs typeface="Times New Roman"/>
              </a:rPr>
              <a:t>American Heart Journal</a:t>
            </a:r>
            <a:r>
              <a:rPr lang="en-US" sz="1200" dirty="0">
                <a:latin typeface="Times New Roman"/>
                <a:cs typeface="Times New Roman"/>
              </a:rPr>
              <a:t>.  151:565-70.</a:t>
            </a:r>
          </a:p>
          <a:p>
            <a:endParaRPr lang="en-US" dirty="0"/>
          </a:p>
        </p:txBody>
      </p:sp>
      <p:pic>
        <p:nvPicPr>
          <p:cNvPr id="7" name="Picture 6" descr="IMG_127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650" y="163585"/>
            <a:ext cx="1342992" cy="163316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20862" y="1590504"/>
            <a:ext cx="13067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babyboomercaretaker.com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522717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949" y="110553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Rationale for Use</a:t>
            </a:r>
            <a:br>
              <a:rPr lang="en-US" dirty="0" smtClean="0"/>
            </a:br>
            <a:r>
              <a:rPr lang="en-US" dirty="0" smtClean="0"/>
              <a:t>Cardiovascular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77949" y="2098864"/>
            <a:ext cx="6400800" cy="3474720"/>
          </a:xfrm>
        </p:spPr>
        <p:txBody>
          <a:bodyPr/>
          <a:lstStyle/>
          <a:p>
            <a:r>
              <a:rPr lang="en-US" dirty="0" smtClean="0"/>
              <a:t>Use in primary and secondary prevention</a:t>
            </a:r>
          </a:p>
          <a:p>
            <a:r>
              <a:rPr lang="en-US" dirty="0" smtClean="0"/>
              <a:t>Conversion of ALA to EPA</a:t>
            </a:r>
          </a:p>
          <a:p>
            <a:r>
              <a:rPr lang="en-US" dirty="0"/>
              <a:t> </a:t>
            </a:r>
            <a:r>
              <a:rPr lang="en-US" dirty="0" smtClean="0"/>
              <a:t>Dietary shift toward less Omega-3’s may have significant negative impact on one’s health</a:t>
            </a:r>
          </a:p>
          <a:p>
            <a:r>
              <a:rPr lang="en-US" dirty="0"/>
              <a:t> </a:t>
            </a:r>
            <a:r>
              <a:rPr lang="en-US" dirty="0" smtClean="0"/>
              <a:t>omega-6 generally proinflammatory and proaggretory</a:t>
            </a:r>
          </a:p>
          <a:p>
            <a:r>
              <a:rPr lang="en-US" dirty="0"/>
              <a:t> </a:t>
            </a:r>
            <a:r>
              <a:rPr lang="en-US" dirty="0" smtClean="0"/>
              <a:t>omega-3 associated with anti-inflammatory and inhibit platelet aggregation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581001"/>
            <a:ext cx="6808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DeFilippis,A, and Sperling, L. (2006). Understanding omega-3’s. </a:t>
            </a:r>
            <a:r>
              <a:rPr lang="en-US" sz="1200" i="1" dirty="0">
                <a:latin typeface="Times New Roman"/>
                <a:cs typeface="Times New Roman"/>
              </a:rPr>
              <a:t>American Heart Journal</a:t>
            </a:r>
            <a:r>
              <a:rPr lang="en-US" sz="1200" dirty="0">
                <a:latin typeface="Times New Roman"/>
                <a:cs typeface="Times New Roman"/>
              </a:rPr>
              <a:t>.  151:565-70.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1070" y="3388195"/>
            <a:ext cx="2568438" cy="25941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994027" y="5776910"/>
            <a:ext cx="168408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>
                <a:latin typeface="Times New Roman"/>
                <a:cs typeface="Times New Roman"/>
              </a:rPr>
              <a:t>WWW.PROJECTSWOLE.COM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382943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778616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Rationale for Use </a:t>
            </a:r>
            <a:br>
              <a:rPr lang="en-US" dirty="0" smtClean="0"/>
            </a:br>
            <a:r>
              <a:rPr lang="en-US" dirty="0" smtClean="0"/>
              <a:t>Cardiovascular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783628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 Vascular inflammation</a:t>
            </a:r>
          </a:p>
          <a:p>
            <a:endParaRPr lang="en-US" dirty="0"/>
          </a:p>
          <a:p>
            <a:r>
              <a:rPr lang="en-US" dirty="0" smtClean="0"/>
              <a:t>Beneficially influence factors related to CVD risk including</a:t>
            </a:r>
          </a:p>
          <a:p>
            <a:pPr lvl="3"/>
            <a:r>
              <a:rPr lang="en-US" dirty="0" smtClean="0"/>
              <a:t>Ventricular arrhythmias</a:t>
            </a:r>
          </a:p>
          <a:p>
            <a:pPr lvl="3"/>
            <a:r>
              <a:rPr lang="en-US" dirty="0" smtClean="0"/>
              <a:t>Thrombosis</a:t>
            </a:r>
          </a:p>
          <a:p>
            <a:pPr lvl="3"/>
            <a:r>
              <a:rPr lang="en-US" dirty="0" smtClean="0"/>
              <a:t>Apolipoprotein B</a:t>
            </a:r>
          </a:p>
          <a:p>
            <a:pPr lvl="3"/>
            <a:r>
              <a:rPr lang="en-US" dirty="0" smtClean="0"/>
              <a:t>High-density lipoprotein</a:t>
            </a:r>
          </a:p>
          <a:p>
            <a:pPr lvl="3"/>
            <a:r>
              <a:rPr lang="en-US" dirty="0" smtClean="0"/>
              <a:t>Adhesion molecule expression in plaque</a:t>
            </a:r>
          </a:p>
          <a:p>
            <a:pPr lvl="3"/>
            <a:r>
              <a:rPr lang="en-US" dirty="0" smtClean="0"/>
              <a:t>Platelet-derived growth factor</a:t>
            </a:r>
          </a:p>
          <a:p>
            <a:pPr lvl="3"/>
            <a:r>
              <a:rPr lang="en-US" dirty="0" smtClean="0"/>
              <a:t>Nitric oxide-induced endothelial relaxation</a:t>
            </a:r>
          </a:p>
          <a:p>
            <a:pPr lvl="3"/>
            <a:r>
              <a:rPr lang="en-US" dirty="0" smtClean="0"/>
              <a:t>Blood pressure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6581001"/>
            <a:ext cx="6808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DeFilippis,A, and Sperling, L. (2006). Understanding omega-3’s. </a:t>
            </a:r>
            <a:r>
              <a:rPr lang="en-US" sz="1200" i="1" dirty="0">
                <a:latin typeface="Times New Roman"/>
                <a:cs typeface="Times New Roman"/>
              </a:rPr>
              <a:t>American Heart Journal</a:t>
            </a:r>
            <a:r>
              <a:rPr lang="en-US" sz="1200" dirty="0">
                <a:latin typeface="Times New Roman"/>
                <a:cs typeface="Times New Roman"/>
              </a:rPr>
              <a:t>.  151:565-70.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5511" y="0"/>
            <a:ext cx="1437551" cy="12998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877483" y="1199642"/>
            <a:ext cx="96628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healthsdelight.com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4115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120" y="332367"/>
            <a:ext cx="7849875" cy="1143000"/>
          </a:xfrm>
        </p:spPr>
        <p:txBody>
          <a:bodyPr/>
          <a:lstStyle/>
          <a:p>
            <a:pPr algn="ctr"/>
            <a:r>
              <a:rPr lang="en-US" dirty="0" smtClean="0"/>
              <a:t>Rationale for Use</a:t>
            </a:r>
            <a:br>
              <a:rPr lang="en-US" dirty="0" smtClean="0"/>
            </a:br>
            <a:r>
              <a:rPr lang="en-US" dirty="0" smtClean="0"/>
              <a:t>Women’s Mental Health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185481"/>
            <a:ext cx="6400800" cy="3474720"/>
          </a:xfrm>
        </p:spPr>
        <p:txBody>
          <a:bodyPr/>
          <a:lstStyle/>
          <a:p>
            <a:r>
              <a:rPr lang="en-US" dirty="0" smtClean="0"/>
              <a:t>Depression found to have inflammatory etiology</a:t>
            </a:r>
          </a:p>
          <a:p>
            <a:r>
              <a:rPr lang="en-US" dirty="0"/>
              <a:t> </a:t>
            </a:r>
            <a:r>
              <a:rPr lang="en-US" dirty="0" smtClean="0"/>
              <a:t>EPA efficacy in treating depression</a:t>
            </a:r>
          </a:p>
          <a:p>
            <a:r>
              <a:rPr lang="en-US" dirty="0" smtClean="0"/>
              <a:t>EPA and DHA safe in pregnant and postpartum women in moderate doses</a:t>
            </a:r>
          </a:p>
          <a:p>
            <a:r>
              <a:rPr lang="en-US" dirty="0" smtClean="0"/>
              <a:t>Perinatal depression-inflammatory etiology</a:t>
            </a:r>
          </a:p>
          <a:p>
            <a:r>
              <a:rPr lang="en-US" dirty="0" smtClean="0"/>
              <a:t>Stress triggers inflammatory response which increases risk of depression</a:t>
            </a:r>
          </a:p>
          <a:p>
            <a:endParaRPr lang="en-US" dirty="0" smtClean="0"/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71795" y="6197669"/>
            <a:ext cx="770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Kendall-Tackett, K. Long-Chain omega-3 fatty acids and women’s mental health in </a:t>
            </a:r>
          </a:p>
          <a:p>
            <a:r>
              <a:rPr lang="en-US" sz="1200" dirty="0">
                <a:latin typeface="Times New Roman"/>
                <a:cs typeface="Times New Roman"/>
              </a:rPr>
              <a:t>the perinatal period and beyond. </a:t>
            </a:r>
            <a:r>
              <a:rPr lang="en-US" sz="1200" i="1" dirty="0">
                <a:latin typeface="Times New Roman"/>
                <a:cs typeface="Times New Roman"/>
              </a:rPr>
              <a:t>Journal of midwifery &amp; women’s health</a:t>
            </a:r>
            <a:r>
              <a:rPr lang="en-US" sz="1200" dirty="0">
                <a:latin typeface="Times New Roman"/>
                <a:cs typeface="Times New Roman"/>
              </a:rPr>
              <a:t>. 55.6.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44044" y="6197669"/>
            <a:ext cx="126076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 smtClean="0">
                <a:latin typeface="Times New Roman"/>
                <a:cs typeface="Times New Roman"/>
              </a:rPr>
              <a:t>topnews.in</a:t>
            </a:r>
            <a:endParaRPr lang="en-US" sz="800" i="1" dirty="0">
              <a:latin typeface="Times New Roman"/>
              <a:cs typeface="Times New Roman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9096" y="4327305"/>
            <a:ext cx="1764904" cy="1870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785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43000" y="2093458"/>
            <a:ext cx="6400800" cy="34747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interleukin</a:t>
            </a:r>
            <a:r>
              <a:rPr lang="en-US" dirty="0"/>
              <a:t>-1β, interleukin-6, and tumor necrosis factor-</a:t>
            </a:r>
            <a:r>
              <a:rPr lang="en-US" b="1" dirty="0"/>
              <a:t> </a:t>
            </a:r>
            <a:r>
              <a:rPr lang="en-US" dirty="0" smtClean="0"/>
              <a:t>α</a:t>
            </a:r>
          </a:p>
          <a:p>
            <a:r>
              <a:rPr lang="en-US" dirty="0" smtClean="0"/>
              <a:t>EPA lowers inflammation by competing for same metabolic pathways as proinflammatory arachidonic acid</a:t>
            </a:r>
          </a:p>
          <a:p>
            <a:r>
              <a:rPr lang="en-US" dirty="0" smtClean="0"/>
              <a:t>High levels of omega-3’s related to lower levels of the proinflammatory cytokines</a:t>
            </a:r>
          </a:p>
          <a:p>
            <a:r>
              <a:rPr lang="en-US" dirty="0" smtClean="0"/>
              <a:t>EPA/DHA down regulate stress response</a:t>
            </a:r>
          </a:p>
          <a:p>
            <a:r>
              <a:rPr lang="en-US" dirty="0" smtClean="0"/>
              <a:t>High levels of EPA/DHA associated with lower inflammatory response to stress</a:t>
            </a:r>
          </a:p>
          <a:p>
            <a:pPr marL="4572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14120" y="332367"/>
            <a:ext cx="784987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Rationale for Use</a:t>
            </a:r>
            <a:br>
              <a:rPr lang="en-US" dirty="0" smtClean="0"/>
            </a:br>
            <a:r>
              <a:rPr lang="en-US" dirty="0" smtClean="0"/>
              <a:t>Women’s Mental Health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795" y="6197669"/>
            <a:ext cx="770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Kendall-Tackett, K. Long-Chain omega-3 fatty acids and women’s mental health in </a:t>
            </a:r>
          </a:p>
          <a:p>
            <a:r>
              <a:rPr lang="en-US" sz="1200" dirty="0">
                <a:latin typeface="Times New Roman"/>
                <a:cs typeface="Times New Roman"/>
              </a:rPr>
              <a:t>the perinatal period and beyond. </a:t>
            </a:r>
            <a:r>
              <a:rPr lang="en-US" sz="1200" i="1" dirty="0">
                <a:latin typeface="Times New Roman"/>
                <a:cs typeface="Times New Roman"/>
              </a:rPr>
              <a:t>Journal of midwifery &amp; women’s health</a:t>
            </a:r>
            <a:r>
              <a:rPr lang="en-US" sz="1200" dirty="0">
                <a:latin typeface="Times New Roman"/>
                <a:cs typeface="Times New Roman"/>
              </a:rPr>
              <a:t>. 55.6.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8700" y="4644034"/>
            <a:ext cx="2015300" cy="20153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398944" y="6659334"/>
            <a:ext cx="19509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betterhealthresearch.com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46848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5624" y="2286706"/>
            <a:ext cx="6400800" cy="34747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Populations consuming more fatty cold water fish had higher levels of EPA and DHA and lower rates of affective disorders</a:t>
            </a:r>
          </a:p>
          <a:p>
            <a:r>
              <a:rPr lang="en-US" dirty="0" smtClean="0"/>
              <a:t>Iceland, Finland, and Japan-low incidence of seasonal depression likely associated with fish consumption</a:t>
            </a:r>
          </a:p>
          <a:p>
            <a:r>
              <a:rPr lang="en-US" dirty="0" smtClean="0"/>
              <a:t>Depression 10 times more common in countries where people do not eat fish or eat small amounts of it</a:t>
            </a:r>
          </a:p>
          <a:p>
            <a:r>
              <a:rPr lang="en-US" dirty="0" smtClean="0"/>
              <a:t>DHA important during pregnancy</a:t>
            </a:r>
          </a:p>
          <a:p>
            <a:r>
              <a:rPr lang="en-US" dirty="0" smtClean="0"/>
              <a:t>EPA/DHA supplements considered safe for pregnant/lactating women</a:t>
            </a:r>
          </a:p>
          <a:p>
            <a:endParaRPr lang="en-US" dirty="0" smtClean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14120" y="332367"/>
            <a:ext cx="784987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dirty="0" smtClean="0"/>
              <a:t>Rationale for Use</a:t>
            </a:r>
            <a:br>
              <a:rPr lang="en-US" dirty="0" smtClean="0"/>
            </a:br>
            <a:r>
              <a:rPr lang="en-US" dirty="0" smtClean="0"/>
              <a:t>Women’s Mental Health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671795" y="6197669"/>
            <a:ext cx="77026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latin typeface="Times New Roman"/>
                <a:cs typeface="Times New Roman"/>
              </a:rPr>
              <a:t>Kendall-Tackett, K. Long-Chain omega-3 fatty acids and women’s mental health in </a:t>
            </a:r>
          </a:p>
          <a:p>
            <a:r>
              <a:rPr lang="en-US" sz="1200" dirty="0">
                <a:latin typeface="Times New Roman"/>
                <a:cs typeface="Times New Roman"/>
              </a:rPr>
              <a:t>the perinatal period and beyond. </a:t>
            </a:r>
            <a:r>
              <a:rPr lang="en-US" sz="1200" i="1" dirty="0">
                <a:latin typeface="Times New Roman"/>
                <a:cs typeface="Times New Roman"/>
              </a:rPr>
              <a:t>Journal of midwifery &amp; women’s health</a:t>
            </a:r>
            <a:r>
              <a:rPr lang="en-US" sz="1200" dirty="0">
                <a:latin typeface="Times New Roman"/>
                <a:cs typeface="Times New Roman"/>
              </a:rPr>
              <a:t>. 55.6.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62370" y="6659334"/>
            <a:ext cx="16104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 smtClean="0">
                <a:latin typeface="Times New Roman"/>
                <a:cs typeface="Times New Roman"/>
              </a:rPr>
              <a:t>medindia.net</a:t>
            </a:r>
            <a:endParaRPr lang="en-US" sz="800" i="1" dirty="0">
              <a:latin typeface="Times New Roman"/>
              <a:cs typeface="Times New Roman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4018" y="4232021"/>
            <a:ext cx="2017158" cy="2427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5419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1661" y="507209"/>
            <a:ext cx="8748285" cy="1143000"/>
          </a:xfrm>
        </p:spPr>
        <p:txBody>
          <a:bodyPr/>
          <a:lstStyle/>
          <a:p>
            <a:pPr algn="ctr"/>
            <a:r>
              <a:rPr lang="en-US" dirty="0" smtClean="0"/>
              <a:t>Rationale for Use</a:t>
            </a:r>
            <a:br>
              <a:rPr lang="en-US" dirty="0" smtClean="0"/>
            </a:br>
            <a:r>
              <a:rPr lang="en-US" dirty="0" smtClean="0"/>
              <a:t>Neurological and Psychiatric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032568" y="2107700"/>
            <a:ext cx="6400800" cy="2314435"/>
          </a:xfrm>
        </p:spPr>
        <p:txBody>
          <a:bodyPr/>
          <a:lstStyle/>
          <a:p>
            <a:r>
              <a:rPr lang="en-US" dirty="0" smtClean="0"/>
              <a:t>Omega-3 fatty acids play role in </a:t>
            </a:r>
          </a:p>
          <a:p>
            <a:pPr lvl="4"/>
            <a:r>
              <a:rPr lang="en-US" dirty="0" smtClean="0"/>
              <a:t>Nervous system activity</a:t>
            </a:r>
          </a:p>
          <a:p>
            <a:pPr lvl="4"/>
            <a:r>
              <a:rPr lang="en-US" dirty="0" smtClean="0"/>
              <a:t>Cognitive development</a:t>
            </a:r>
            <a:endParaRPr lang="en-US" dirty="0"/>
          </a:p>
          <a:p>
            <a:pPr lvl="4"/>
            <a:r>
              <a:rPr lang="en-US" dirty="0" smtClean="0"/>
              <a:t>Memory-related learning</a:t>
            </a:r>
          </a:p>
          <a:p>
            <a:pPr lvl="4"/>
            <a:r>
              <a:rPr lang="en-US" dirty="0" smtClean="0"/>
              <a:t>Neuroplasticity of nerve membranes</a:t>
            </a:r>
          </a:p>
          <a:p>
            <a:pPr lvl="4"/>
            <a:r>
              <a:rPr lang="en-US" dirty="0" smtClean="0"/>
              <a:t>Synaptogenesis</a:t>
            </a:r>
          </a:p>
          <a:p>
            <a:pPr lvl="4"/>
            <a:r>
              <a:rPr lang="en-US" dirty="0" smtClean="0"/>
              <a:t>Synaptic transmission</a:t>
            </a:r>
          </a:p>
          <a:p>
            <a:pPr marL="1207008" lvl="4" indent="0">
              <a:buNone/>
            </a:pP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184968" y="4408393"/>
            <a:ext cx="6400800" cy="2314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Possible mechanisms by which EPA/DHA could improve mood in bipolar disorder</a:t>
            </a:r>
          </a:p>
          <a:p>
            <a:r>
              <a:rPr lang="en-US" dirty="0" smtClean="0"/>
              <a:t>Possible EPA/DHA relationship in suicide occurrence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598173" y="6270708"/>
            <a:ext cx="8107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/>
                <a:cs typeface="Times New Roman"/>
              </a:rPr>
              <a:t>Mazza</a:t>
            </a:r>
            <a:r>
              <a:rPr lang="en-US" sz="1200" dirty="0">
                <a:latin typeface="Times New Roman"/>
                <a:cs typeface="Times New Roman"/>
              </a:rPr>
              <a:t>, M. </a:t>
            </a:r>
            <a:r>
              <a:rPr lang="en-US" sz="1200" dirty="0" err="1">
                <a:latin typeface="Times New Roman"/>
                <a:cs typeface="Times New Roman"/>
              </a:rPr>
              <a:t>Pomponi</a:t>
            </a:r>
            <a:r>
              <a:rPr lang="en-US" sz="1200" dirty="0">
                <a:latin typeface="Times New Roman"/>
                <a:cs typeface="Times New Roman"/>
              </a:rPr>
              <a:t>, M., </a:t>
            </a:r>
            <a:r>
              <a:rPr lang="en-US" sz="1200" dirty="0" err="1">
                <a:latin typeface="Times New Roman"/>
                <a:cs typeface="Times New Roman"/>
              </a:rPr>
              <a:t>Janiri</a:t>
            </a:r>
            <a:r>
              <a:rPr lang="en-US" sz="1200" dirty="0">
                <a:latin typeface="Times New Roman"/>
                <a:cs typeface="Times New Roman"/>
              </a:rPr>
              <a:t>, L., </a:t>
            </a:r>
            <a:r>
              <a:rPr lang="en-US" sz="1200" dirty="0" err="1">
                <a:latin typeface="Times New Roman"/>
                <a:cs typeface="Times New Roman"/>
              </a:rPr>
              <a:t>Bria</a:t>
            </a:r>
            <a:r>
              <a:rPr lang="en-US" sz="1200" dirty="0">
                <a:latin typeface="Times New Roman"/>
                <a:cs typeface="Times New Roman"/>
              </a:rPr>
              <a:t>, P., &amp; </a:t>
            </a:r>
            <a:r>
              <a:rPr lang="en-US" sz="1200" dirty="0" err="1">
                <a:latin typeface="Times New Roman"/>
                <a:cs typeface="Times New Roman"/>
              </a:rPr>
              <a:t>Mazza</a:t>
            </a:r>
            <a:r>
              <a:rPr lang="en-US" sz="1200" dirty="0">
                <a:latin typeface="Times New Roman"/>
                <a:cs typeface="Times New Roman"/>
              </a:rPr>
              <a:t>, S. (2007). Omega-3 fatty acids and antioxidants in neurological and psychiatric disease: An overview. </a:t>
            </a:r>
            <a:r>
              <a:rPr lang="en-US" sz="1200" i="1" dirty="0">
                <a:latin typeface="Times New Roman"/>
                <a:cs typeface="Times New Roman"/>
              </a:rPr>
              <a:t>Progress in </a:t>
            </a:r>
            <a:r>
              <a:rPr lang="en-US" sz="1200" i="1" dirty="0" err="1">
                <a:latin typeface="Times New Roman"/>
                <a:cs typeface="Times New Roman"/>
              </a:rPr>
              <a:t>Neuro</a:t>
            </a:r>
            <a:r>
              <a:rPr lang="en-US" sz="1200" i="1" dirty="0">
                <a:latin typeface="Times New Roman"/>
                <a:cs typeface="Times New Roman"/>
              </a:rPr>
              <a:t>-Pharmacology &amp; Biological Psychiatry</a:t>
            </a:r>
            <a:r>
              <a:rPr lang="en-US" sz="1200" dirty="0" smtClean="0">
                <a:latin typeface="Times New Roman"/>
                <a:cs typeface="Times New Roman"/>
              </a:rPr>
              <a:t>. </a:t>
            </a:r>
            <a:r>
              <a:rPr lang="en-US" sz="1200" dirty="0">
                <a:latin typeface="Times New Roman"/>
                <a:cs typeface="Times New Roman"/>
              </a:rPr>
              <a:t>31: 12-26</a:t>
            </a:r>
          </a:p>
        </p:txBody>
      </p:sp>
      <p:sp>
        <p:nvSpPr>
          <p:cNvPr id="7" name="Rectangle 6"/>
          <p:cNvSpPr/>
          <p:nvPr/>
        </p:nvSpPr>
        <p:spPr>
          <a:xfrm>
            <a:off x="3574315" y="3244334"/>
            <a:ext cx="19953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mynextbrain.com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298" y="3805673"/>
            <a:ext cx="1625125" cy="18229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90374" y="5422397"/>
            <a:ext cx="104910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mynextbrain.com</a:t>
            </a:r>
            <a:endParaRPr lang="en-US" sz="800" i="1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54554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13581" y="2590381"/>
            <a:ext cx="6400800" cy="3474720"/>
          </a:xfrm>
        </p:spPr>
        <p:txBody>
          <a:bodyPr/>
          <a:lstStyle/>
          <a:p>
            <a:r>
              <a:rPr lang="en-US" dirty="0" smtClean="0"/>
              <a:t>MRI technology-EPA treatment associated with structural brain changes</a:t>
            </a:r>
          </a:p>
          <a:p>
            <a:r>
              <a:rPr lang="en-US" dirty="0"/>
              <a:t> </a:t>
            </a:r>
            <a:r>
              <a:rPr lang="en-US" dirty="0" smtClean="0"/>
              <a:t>omega-3 together with vitamins and dietary advice may improve clinical outcome in patients with newly diagnosed MS</a:t>
            </a:r>
          </a:p>
          <a:p>
            <a:r>
              <a:rPr lang="en-US" dirty="0" smtClean="0"/>
              <a:t>DHA decreased in Alzheimer's disease and other neurodegenerative disorders</a:t>
            </a:r>
          </a:p>
          <a:p>
            <a:r>
              <a:rPr lang="en-US" dirty="0" smtClean="0"/>
              <a:t>Cognitive impairment and/or dementia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04960" y="185130"/>
            <a:ext cx="6512511" cy="1143000"/>
          </a:xfrm>
        </p:spPr>
        <p:txBody>
          <a:bodyPr/>
          <a:lstStyle/>
          <a:p>
            <a:pPr algn="ctr"/>
            <a:r>
              <a:rPr lang="en-US" dirty="0" smtClean="0"/>
              <a:t>Rationale for Use</a:t>
            </a:r>
            <a:br>
              <a:rPr lang="en-US" dirty="0" smtClean="0"/>
            </a:br>
            <a:r>
              <a:rPr lang="en-US" dirty="0" smtClean="0"/>
              <a:t>Neurological and Psychiatric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98173" y="6270708"/>
            <a:ext cx="81075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latin typeface="Times New Roman"/>
                <a:cs typeface="Times New Roman"/>
              </a:rPr>
              <a:t>Mazza</a:t>
            </a:r>
            <a:r>
              <a:rPr lang="en-US" sz="1200" dirty="0">
                <a:latin typeface="Times New Roman"/>
                <a:cs typeface="Times New Roman"/>
              </a:rPr>
              <a:t>, M. </a:t>
            </a:r>
            <a:r>
              <a:rPr lang="en-US" sz="1200" dirty="0" err="1">
                <a:latin typeface="Times New Roman"/>
                <a:cs typeface="Times New Roman"/>
              </a:rPr>
              <a:t>Pomponi</a:t>
            </a:r>
            <a:r>
              <a:rPr lang="en-US" sz="1200" dirty="0">
                <a:latin typeface="Times New Roman"/>
                <a:cs typeface="Times New Roman"/>
              </a:rPr>
              <a:t>, M., </a:t>
            </a:r>
            <a:r>
              <a:rPr lang="en-US" sz="1200" dirty="0" err="1">
                <a:latin typeface="Times New Roman"/>
                <a:cs typeface="Times New Roman"/>
              </a:rPr>
              <a:t>Janiri</a:t>
            </a:r>
            <a:r>
              <a:rPr lang="en-US" sz="1200" dirty="0">
                <a:latin typeface="Times New Roman"/>
                <a:cs typeface="Times New Roman"/>
              </a:rPr>
              <a:t>, L., </a:t>
            </a:r>
            <a:r>
              <a:rPr lang="en-US" sz="1200" dirty="0" err="1">
                <a:latin typeface="Times New Roman"/>
                <a:cs typeface="Times New Roman"/>
              </a:rPr>
              <a:t>Bria</a:t>
            </a:r>
            <a:r>
              <a:rPr lang="en-US" sz="1200" dirty="0">
                <a:latin typeface="Times New Roman"/>
                <a:cs typeface="Times New Roman"/>
              </a:rPr>
              <a:t>, P., &amp; </a:t>
            </a:r>
            <a:r>
              <a:rPr lang="en-US" sz="1200" dirty="0" err="1">
                <a:latin typeface="Times New Roman"/>
                <a:cs typeface="Times New Roman"/>
              </a:rPr>
              <a:t>Mazza</a:t>
            </a:r>
            <a:r>
              <a:rPr lang="en-US" sz="1200" dirty="0">
                <a:latin typeface="Times New Roman"/>
                <a:cs typeface="Times New Roman"/>
              </a:rPr>
              <a:t>, S. (2007). Omega-3 fatty acids and antioxidants in neurological and psychiatric disease: An overview. . </a:t>
            </a:r>
            <a:r>
              <a:rPr lang="en-US" sz="1200" i="1" dirty="0">
                <a:latin typeface="Times New Roman"/>
                <a:cs typeface="Times New Roman"/>
              </a:rPr>
              <a:t>Progress in </a:t>
            </a:r>
            <a:r>
              <a:rPr lang="en-US" sz="1200" i="1" dirty="0" err="1">
                <a:latin typeface="Times New Roman"/>
                <a:cs typeface="Times New Roman"/>
              </a:rPr>
              <a:t>Neuro</a:t>
            </a:r>
            <a:r>
              <a:rPr lang="en-US" sz="1200" i="1" dirty="0">
                <a:latin typeface="Times New Roman"/>
                <a:cs typeface="Times New Roman"/>
              </a:rPr>
              <a:t>-Pharmacology &amp; Biological Psychiatry</a:t>
            </a:r>
            <a:r>
              <a:rPr lang="en-US" sz="1200" dirty="0" smtClean="0">
                <a:latin typeface="Times New Roman"/>
                <a:cs typeface="Times New Roman"/>
              </a:rPr>
              <a:t>. </a:t>
            </a:r>
            <a:r>
              <a:rPr lang="en-US" sz="1200" dirty="0">
                <a:latin typeface="Times New Roman"/>
                <a:cs typeface="Times New Roman"/>
              </a:rPr>
              <a:t>31: 12-26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90632" y="3153527"/>
            <a:ext cx="2553368" cy="19150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116750" y="4822331"/>
            <a:ext cx="117794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latin typeface="Times New Roman"/>
                <a:cs typeface="Times New Roman"/>
              </a:rPr>
              <a:t>medicineworld.org</a:t>
            </a:r>
            <a:endParaRPr lang="en-US" sz="800" i="1" dirty="0">
              <a:latin typeface="Times New Roman"/>
              <a:cs typeface="Times New Roman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2787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ＭＳ ゴシック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ゴシック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Slipstream.thmx</Template>
  <TotalTime>474</TotalTime>
  <Words>1920</Words>
  <Application>Microsoft Macintosh PowerPoint</Application>
  <PresentationFormat>On-screen Show (4:3)</PresentationFormat>
  <Paragraphs>171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Slipstream</vt:lpstr>
      <vt:lpstr>OMEGA-3 FATTY ACIDS</vt:lpstr>
      <vt:lpstr>What are Omega-3’s</vt:lpstr>
      <vt:lpstr>Rationale for Use Cardiovascular </vt:lpstr>
      <vt:lpstr>Rationale for Use  Cardiovascular</vt:lpstr>
      <vt:lpstr>Rationale for Use Women’s Mental Health</vt:lpstr>
      <vt:lpstr>PowerPoint Presentation</vt:lpstr>
      <vt:lpstr>PowerPoint Presentation</vt:lpstr>
      <vt:lpstr>Rationale for Use Neurological and Psychiatric</vt:lpstr>
      <vt:lpstr>Rationale for Use Neurological and Psychiatric</vt:lpstr>
      <vt:lpstr>Research Supporting Omega-3 Fatty Acid Intake</vt:lpstr>
      <vt:lpstr>PowerPoint Presentation</vt:lpstr>
      <vt:lpstr>PowerPoint Presentation</vt:lpstr>
      <vt:lpstr>Methods of Consuming Omega-3 Fatty Acids</vt:lpstr>
      <vt:lpstr>Patient Selection Criteria for Omega-3 Therapy</vt:lpstr>
      <vt:lpstr>PowerPoint Presentation</vt:lpstr>
      <vt:lpstr>Contraindications</vt:lpstr>
      <vt:lpstr>Desired Outcomes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OMEGA-3 FATTY ACIDS</dc:title>
  <dc:creator>Brandi Barnhill</dc:creator>
  <cp:lastModifiedBy>Brandi Barnhill</cp:lastModifiedBy>
  <cp:revision>23</cp:revision>
  <dcterms:created xsi:type="dcterms:W3CDTF">2011-04-10T19:37:35Z</dcterms:created>
  <dcterms:modified xsi:type="dcterms:W3CDTF">2011-04-12T02:19:33Z</dcterms:modified>
</cp:coreProperties>
</file>